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328" r:id="rId2"/>
    <p:sldId id="329" r:id="rId3"/>
    <p:sldId id="384" r:id="rId4"/>
    <p:sldId id="385" r:id="rId5"/>
    <p:sldId id="386" r:id="rId6"/>
    <p:sldId id="387" r:id="rId7"/>
    <p:sldId id="330" r:id="rId8"/>
    <p:sldId id="390" r:id="rId9"/>
    <p:sldId id="388" r:id="rId10"/>
    <p:sldId id="398" r:id="rId11"/>
    <p:sldId id="389" r:id="rId12"/>
    <p:sldId id="391" r:id="rId13"/>
    <p:sldId id="392" r:id="rId14"/>
    <p:sldId id="393" r:id="rId15"/>
    <p:sldId id="394" r:id="rId16"/>
    <p:sldId id="395" r:id="rId17"/>
    <p:sldId id="396" r:id="rId18"/>
    <p:sldId id="397" r:id="rId19"/>
  </p:sldIdLst>
  <p:sldSz cx="9144000" cy="6858000" type="screen4x3"/>
  <p:notesSz cx="6797675" cy="9926638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76" userDrawn="1">
          <p15:clr>
            <a:srgbClr val="A4A3A4"/>
          </p15:clr>
        </p15:guide>
        <p15:guide id="2" pos="2095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xandre Zioli Fernandes - MPS" initials="AZF-M" lastIdx="1" clrIdx="0">
    <p:extLst>
      <p:ext uri="{19B8F6BF-5375-455C-9EA6-DF929625EA0E}">
        <p15:presenceInfo xmlns:p15="http://schemas.microsoft.com/office/powerpoint/2012/main" userId="S-1-5-21-1697374388-3250189584-3178474174-236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9" autoAdjust="0"/>
    <p:restoredTop sz="92670" autoAdjust="0"/>
  </p:normalViewPr>
  <p:slideViewPr>
    <p:cSldViewPr>
      <p:cViewPr varScale="1">
        <p:scale>
          <a:sx n="113" d="100"/>
          <a:sy n="113" d="100"/>
        </p:scale>
        <p:origin x="738" y="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126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3076"/>
        <p:guide pos="209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5D01C5-C006-4431-9E6F-29BFCCC80DBC}" type="datetimeFigureOut">
              <a:rPr lang="pt-BR" smtClean="0"/>
              <a:t>27/04/2016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DE9CA0-EFCD-47B1-8C72-CF2BF8C35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709803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754063"/>
            <a:ext cx="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0538" y="4714942"/>
            <a:ext cx="5436600" cy="4465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pt-BR" noProof="0" smtClean="0"/>
          </a:p>
        </p:txBody>
      </p:sp>
    </p:spTree>
    <p:extLst>
      <p:ext uri="{BB962C8B-B14F-4D97-AF65-F5344CB8AC3E}">
        <p14:creationId xmlns:p14="http://schemas.microsoft.com/office/powerpoint/2010/main" val="18616670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2950"/>
            <a:ext cx="4960937" cy="3721100"/>
          </a:xfrm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410" y="4714941"/>
            <a:ext cx="4980856" cy="4469106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pt-BR" smtClean="0"/>
          </a:p>
        </p:txBody>
      </p:sp>
    </p:spTree>
    <p:extLst>
      <p:ext uri="{BB962C8B-B14F-4D97-AF65-F5344CB8AC3E}">
        <p14:creationId xmlns:p14="http://schemas.microsoft.com/office/powerpoint/2010/main" val="288518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50293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46690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49111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99480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68476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2279218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52178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9802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33760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6837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2196630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3655485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1"/>
          <a:stretch>
            <a:fillRect/>
          </a:stretch>
        </p:blipFill>
        <p:spPr bwMode="auto">
          <a:xfrm>
            <a:off x="7648575" y="276225"/>
            <a:ext cx="1368425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841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8767763" y="6543675"/>
            <a:ext cx="241300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>
              <a:buSzPct val="100000"/>
              <a:defRPr/>
            </a:pPr>
            <a:fld id="{682EC2FC-9C6D-487B-9003-3DFA62D95BAE}" type="slidenum">
              <a:rPr lang="pt-BR" altLang="pt-BR" sz="1200" smtClean="0">
                <a:solidFill>
                  <a:srgbClr val="000000"/>
                </a:solidFill>
              </a:rPr>
              <a:pPr algn="ctr">
                <a:buSzPct val="100000"/>
                <a:defRPr/>
              </a:pPr>
              <a:t>‹nº›</a:t>
            </a:fld>
            <a:endParaRPr lang="pt-BR" altLang="pt-BR" sz="1200" smtClean="0">
              <a:solidFill>
                <a:srgbClr val="000000"/>
              </a:solidFill>
            </a:endParaRPr>
          </a:p>
        </p:txBody>
      </p:sp>
      <p:pic>
        <p:nvPicPr>
          <p:cNvPr id="1028" name="Picture 3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499"/>
          <a:stretch>
            <a:fillRect/>
          </a:stretch>
        </p:blipFill>
        <p:spPr bwMode="auto">
          <a:xfrm>
            <a:off x="0" y="6813550"/>
            <a:ext cx="9140825" cy="6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89499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1029" name="Group 4"/>
          <p:cNvGrpSpPr>
            <a:grpSpLocks/>
          </p:cNvGrpSpPr>
          <p:nvPr/>
        </p:nvGrpSpPr>
        <p:grpSpPr bwMode="auto">
          <a:xfrm>
            <a:off x="0" y="0"/>
            <a:ext cx="9142413" cy="862013"/>
            <a:chOff x="0" y="0"/>
            <a:chExt cx="5759" cy="543"/>
          </a:xfrm>
        </p:grpSpPr>
        <p:pic>
          <p:nvPicPr>
            <p:cNvPr id="1030" name="Picture 5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"/>
              <a:ext cx="5759" cy="5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031" name="Picture 6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224" r="15727"/>
            <a:stretch>
              <a:fillRect/>
            </a:stretch>
          </p:blipFill>
          <p:spPr bwMode="auto">
            <a:xfrm>
              <a:off x="4490" y="0"/>
              <a:ext cx="1269" cy="5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 l="62224" r="15727"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igura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189038"/>
            <a:ext cx="7543800" cy="519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431540" y="1266869"/>
            <a:ext cx="8280920" cy="4324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pt-BR" altLang="pt-BR" sz="500" b="1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spcBef>
                <a:spcPct val="50000"/>
              </a:spcBef>
              <a:defRPr/>
            </a:pPr>
            <a:r>
              <a:rPr lang="pt-BR" altLang="pt-BR" sz="36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ANUÁRIO ESTATÍSTICO </a:t>
            </a:r>
            <a:r>
              <a:rPr lang="pt-BR" altLang="pt-BR" sz="36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 ACIDENTES DE TRABALHO – 2014</a:t>
            </a:r>
          </a:p>
          <a:p>
            <a:pPr algn="ctr">
              <a:spcBef>
                <a:spcPct val="50000"/>
              </a:spcBef>
              <a:defRPr/>
            </a:pPr>
            <a:endParaRPr lang="pt-BR" altLang="pt-BR" sz="3600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spcBef>
                <a:spcPct val="50000"/>
              </a:spcBef>
              <a:defRPr/>
            </a:pPr>
            <a:r>
              <a:rPr lang="pt-BR" altLang="pt-BR" sz="36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PRINCIPAIS RESULTADOS</a:t>
            </a:r>
            <a:endParaRPr lang="pt-BR" altLang="pt-BR" sz="3600" b="1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spcBef>
                <a:spcPct val="50000"/>
              </a:spcBef>
              <a:defRPr/>
            </a:pPr>
            <a:endParaRPr lang="pt-BR" altLang="pt-BR" sz="2400" b="1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spcBef>
                <a:spcPct val="50000"/>
              </a:spcBef>
              <a:defRPr/>
            </a:pPr>
            <a:r>
              <a:rPr lang="pt-BR" altLang="pt-BR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Brasília, </a:t>
            </a:r>
            <a:r>
              <a:rPr lang="pt-BR" altLang="pt-BR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abril de 2016</a:t>
            </a:r>
            <a:endParaRPr lang="pt-BR" altLang="pt-BR" sz="2400" b="1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539750" y="6165850"/>
            <a:ext cx="8280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pt-BR" altLang="pt-BR" sz="20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SPPS – Secretaria de Políticas de Previdência Social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5748292"/>
            <a:ext cx="9144000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defTabSz="914400">
              <a:lnSpc>
                <a:spcPct val="105000"/>
              </a:lnSpc>
            </a:pPr>
            <a:r>
              <a:rPr lang="pt-BR" altLang="pt-BR" sz="16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A partir de 2008, os acidentes do </a:t>
            </a:r>
            <a:r>
              <a:rPr lang="pt-BR" altLang="pt-BR" sz="16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trabalho com CAT </a:t>
            </a:r>
            <a:r>
              <a:rPr lang="pt-BR" altLang="pt-BR" sz="16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registrada vêm </a:t>
            </a:r>
            <a:r>
              <a:rPr lang="pt-BR" altLang="pt-BR" sz="16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mantendo uma tendência </a:t>
            </a:r>
            <a:r>
              <a:rPr lang="pt-BR" altLang="pt-BR" sz="16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estável, enquanto que os sem CAT registrada apresentam declínio.</a:t>
            </a:r>
            <a:endParaRPr lang="pt-BR" altLang="pt-BR" sz="1600" b="1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960" y="1170513"/>
            <a:ext cx="7238080" cy="4516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6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5748292"/>
            <a:ext cx="9144000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defTabSz="914400">
              <a:lnSpc>
                <a:spcPct val="105000"/>
              </a:lnSpc>
            </a:pPr>
            <a:r>
              <a:rPr lang="pt-BR" altLang="pt-BR" sz="16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Porém os Acidentes de Trabalho por Trajeto vêm crescendo </a:t>
            </a:r>
            <a:r>
              <a:rPr lang="pt-BR" altLang="pt-BR" sz="1600" b="1" dirty="0" smtClean="0">
                <a:solidFill>
                  <a:schemeClr val="tx1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 Qual é a principal causa?</a:t>
            </a:r>
            <a:endParaRPr lang="pt-BR" altLang="pt-BR" sz="1600" b="1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674" y="1174513"/>
            <a:ext cx="7234652" cy="4508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74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5949280"/>
            <a:ext cx="9144000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defTabSz="914400">
              <a:lnSpc>
                <a:spcPct val="105000"/>
              </a:lnSpc>
            </a:pPr>
            <a:r>
              <a:rPr lang="pt-BR" altLang="pt-BR" sz="16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A quantidade de acidentes de trabalho no ano de 2014 em atividades hospitalares com CAT registrada representou 9,8% deste total</a:t>
            </a:r>
            <a:endParaRPr lang="pt-BR" altLang="pt-BR" sz="1600" b="1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836712"/>
            <a:ext cx="9144000" cy="842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defTabSz="914400"/>
            <a:r>
              <a:rPr lang="pt-BR" altLang="pt-BR" sz="24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AS CINCO MAIORES CNAE POR ACIDENTE DE TRABALHO EM 2014</a:t>
            </a:r>
            <a:endParaRPr lang="pt-BR" altLang="pt-BR" sz="2400" b="1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87" y="1679553"/>
            <a:ext cx="7286625" cy="4124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23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0" y="980728"/>
            <a:ext cx="9144000" cy="5685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000" tIns="108000" rIns="108000" bIns="36000" anchor="t" anchorCtr="0"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defTabSz="914400">
              <a:lnSpc>
                <a:spcPct val="125000"/>
              </a:lnSpc>
              <a:spcAft>
                <a:spcPts val="600"/>
              </a:spcAft>
              <a:defRPr/>
            </a:pPr>
            <a:r>
              <a:rPr lang="pt-BR" altLang="pt-BR" sz="3200" b="1" dirty="0" smtClean="0">
                <a:solidFill>
                  <a:schemeClr val="tx1"/>
                </a:solidFill>
              </a:rPr>
              <a:t>Acidentes de trabalho liquidados são aqueles cujo processo </a:t>
            </a:r>
            <a:r>
              <a:rPr lang="pt-BR" altLang="pt-BR" sz="3200" b="1" dirty="0">
                <a:solidFill>
                  <a:schemeClr val="tx1"/>
                </a:solidFill>
              </a:rPr>
              <a:t>foi </a:t>
            </a:r>
            <a:r>
              <a:rPr lang="pt-BR" altLang="pt-BR" sz="3200" b="1" dirty="0" smtClean="0">
                <a:solidFill>
                  <a:schemeClr val="tx1"/>
                </a:solidFill>
              </a:rPr>
              <a:t>administrativamente encerrado pelo INSS e classificados pela consequência em:</a:t>
            </a:r>
          </a:p>
          <a:p>
            <a:pPr marL="457200" indent="-457200">
              <a:lnSpc>
                <a:spcPct val="125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t-BR" sz="2800" b="1" dirty="0">
                <a:solidFill>
                  <a:schemeClr val="tx1"/>
                </a:solidFill>
                <a:latin typeface="Calibri" panose="020F0502020204030204" pitchFamily="34" charset="0"/>
              </a:rPr>
              <a:t>Simples Assistência Médica;</a:t>
            </a:r>
          </a:p>
          <a:p>
            <a:pPr marL="457200" indent="-457200">
              <a:lnSpc>
                <a:spcPct val="125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t-BR" sz="2800" b="1" dirty="0">
                <a:solidFill>
                  <a:schemeClr val="tx1"/>
                </a:solidFill>
                <a:latin typeface="Calibri" panose="020F0502020204030204" pitchFamily="34" charset="0"/>
              </a:rPr>
              <a:t>Incapacidade com afastamento inferior </a:t>
            </a:r>
            <a:r>
              <a:rPr lang="pt-BR" sz="28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a </a:t>
            </a:r>
            <a:r>
              <a:rPr lang="pt-BR" sz="2800" b="1" dirty="0">
                <a:solidFill>
                  <a:schemeClr val="tx1"/>
                </a:solidFill>
                <a:latin typeface="Calibri" panose="020F0502020204030204" pitchFamily="34" charset="0"/>
              </a:rPr>
              <a:t>15 dias</a:t>
            </a:r>
            <a:r>
              <a:rPr lang="pt-BR" sz="28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;</a:t>
            </a:r>
          </a:p>
          <a:p>
            <a:pPr marL="457200" indent="-457200">
              <a:lnSpc>
                <a:spcPct val="125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t-BR" sz="2800" b="1" dirty="0">
                <a:solidFill>
                  <a:schemeClr val="tx1"/>
                </a:solidFill>
                <a:latin typeface="Calibri" panose="020F0502020204030204" pitchFamily="34" charset="0"/>
              </a:rPr>
              <a:t>Incapacidade com afastamento </a:t>
            </a:r>
            <a:r>
              <a:rPr lang="pt-BR" sz="28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Superior a </a:t>
            </a:r>
            <a:r>
              <a:rPr lang="pt-BR" sz="2800" b="1" dirty="0">
                <a:solidFill>
                  <a:schemeClr val="tx1"/>
                </a:solidFill>
                <a:latin typeface="Calibri" panose="020F0502020204030204" pitchFamily="34" charset="0"/>
              </a:rPr>
              <a:t>15 dias;</a:t>
            </a:r>
          </a:p>
          <a:p>
            <a:pPr marL="457200" indent="-457200">
              <a:lnSpc>
                <a:spcPct val="125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t-BR" sz="28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Incapacidade </a:t>
            </a:r>
            <a:r>
              <a:rPr lang="pt-BR" sz="2800" b="1" dirty="0">
                <a:solidFill>
                  <a:schemeClr val="tx1"/>
                </a:solidFill>
                <a:latin typeface="Calibri" panose="020F0502020204030204" pitchFamily="34" charset="0"/>
              </a:rPr>
              <a:t>Permanente;</a:t>
            </a:r>
          </a:p>
          <a:p>
            <a:pPr marL="457200" indent="-457200">
              <a:lnSpc>
                <a:spcPct val="125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t-BR" sz="2800" b="1" dirty="0">
                <a:solidFill>
                  <a:schemeClr val="tx1"/>
                </a:solidFill>
                <a:latin typeface="Calibri" panose="020F0502020204030204" pitchFamily="34" charset="0"/>
              </a:rPr>
              <a:t>Óbito</a:t>
            </a:r>
            <a:r>
              <a:rPr lang="pt-BR" sz="28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.</a:t>
            </a:r>
            <a:endParaRPr lang="pt-BR" sz="2800" b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06216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5877272"/>
            <a:ext cx="9144000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defTabSz="914400">
              <a:lnSpc>
                <a:spcPct val="105000"/>
              </a:lnSpc>
            </a:pPr>
            <a:r>
              <a:rPr lang="pt-BR" altLang="pt-BR" sz="16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Dentre os 722.474 acidentes de trabalho liquidados, </a:t>
            </a:r>
            <a:r>
              <a:rPr lang="pt-BR" altLang="pt-BR" sz="16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62,9% </a:t>
            </a:r>
            <a:r>
              <a:rPr lang="pt-BR" altLang="pt-BR" sz="16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tiveram como consequência afastamento inferior a 15 dias.</a:t>
            </a:r>
            <a:endParaRPr lang="pt-BR" altLang="pt-BR" sz="1600" b="1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142" y="1002131"/>
            <a:ext cx="7777715" cy="4853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18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-661" y="908844"/>
            <a:ext cx="9144000" cy="5040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defTabSz="914400">
              <a:defRPr/>
            </a:pPr>
            <a:r>
              <a:rPr lang="pt-BR" altLang="pt-BR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INDICADORES DE ACIDENTES DO TRABALHO</a:t>
            </a:r>
          </a:p>
          <a:p>
            <a:pPr algn="ctr" defTabSz="914400">
              <a:defRPr/>
            </a:pPr>
            <a:endParaRPr lang="pt-BR" altLang="pt-BR" sz="3600" b="1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96407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0" y="980728"/>
            <a:ext cx="9144000" cy="5608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000" tIns="108000" rIns="108000" bIns="36000" anchor="t" anchorCtr="0"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defTabSz="914400">
              <a:lnSpc>
                <a:spcPct val="125000"/>
              </a:lnSpc>
              <a:spcAft>
                <a:spcPts val="600"/>
              </a:spcAft>
              <a:defRPr/>
            </a:pPr>
            <a:r>
              <a:rPr lang="pt-BR" altLang="pt-BR" sz="3200" b="1" dirty="0" smtClean="0">
                <a:solidFill>
                  <a:schemeClr val="tx1"/>
                </a:solidFill>
              </a:rPr>
              <a:t>Os indicadores de Acidentes do Trabalho publicados no AEAT medem a intensidade de ocorrência dos acidentes de trabalho e a razão de ocorrências mais severas.</a:t>
            </a:r>
          </a:p>
          <a:p>
            <a:pPr marL="457200" indent="-457200" defTabSz="914400">
              <a:lnSpc>
                <a:spcPct val="125000"/>
              </a:lnSpc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pt-BR" altLang="pt-BR" sz="2800" b="1" dirty="0" smtClean="0">
                <a:solidFill>
                  <a:schemeClr val="tx1"/>
                </a:solidFill>
              </a:rPr>
              <a:t>Taxa de incidência;</a:t>
            </a:r>
          </a:p>
          <a:p>
            <a:pPr marL="457200" indent="-457200" defTabSz="914400">
              <a:lnSpc>
                <a:spcPct val="125000"/>
              </a:lnSpc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pt-BR" altLang="pt-BR" sz="2800" b="1" dirty="0" smtClean="0">
                <a:solidFill>
                  <a:schemeClr val="tx1"/>
                </a:solidFill>
              </a:rPr>
              <a:t>Taxa de Mortalidade;</a:t>
            </a:r>
          </a:p>
          <a:p>
            <a:pPr marL="457200" indent="-457200" defTabSz="914400">
              <a:lnSpc>
                <a:spcPct val="125000"/>
              </a:lnSpc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pt-BR" altLang="pt-BR" sz="2800" b="1" dirty="0" smtClean="0">
                <a:solidFill>
                  <a:schemeClr val="tx1"/>
                </a:solidFill>
              </a:rPr>
              <a:t>Taxa de Letalidade;</a:t>
            </a:r>
          </a:p>
          <a:p>
            <a:pPr marL="457200" indent="-457200" defTabSz="914400">
              <a:lnSpc>
                <a:spcPct val="125000"/>
              </a:lnSpc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pt-BR" altLang="pt-BR" sz="2800" b="1" dirty="0" smtClean="0">
                <a:solidFill>
                  <a:schemeClr val="tx1"/>
                </a:solidFill>
              </a:rPr>
              <a:t>Taxa de Acidentalidade Proporcional a Faixa Etária 16 – 34 anos.</a:t>
            </a:r>
            <a:endParaRPr lang="pt-BR" sz="2800" b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27671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0" y="980728"/>
            <a:ext cx="9144000" cy="2838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000" tIns="108000" rIns="108000" bIns="36000" anchor="t" anchorCtr="0"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defTabSz="914400">
              <a:lnSpc>
                <a:spcPct val="125000"/>
              </a:lnSpc>
              <a:spcAft>
                <a:spcPts val="600"/>
              </a:spcAft>
              <a:defRPr/>
            </a:pPr>
            <a:r>
              <a:rPr lang="pt-BR" altLang="pt-BR" sz="3200" b="1" dirty="0" smtClean="0">
                <a:solidFill>
                  <a:schemeClr val="tx1"/>
                </a:solidFill>
              </a:rPr>
              <a:t>A Taxa de Incidência é especificada entre:</a:t>
            </a:r>
          </a:p>
          <a:p>
            <a:pPr marL="457200" indent="-457200" defTabSz="914400">
              <a:lnSpc>
                <a:spcPct val="125000"/>
              </a:lnSpc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pt-BR" altLang="pt-BR" sz="3200" b="1" dirty="0" smtClean="0">
                <a:solidFill>
                  <a:schemeClr val="tx1"/>
                </a:solidFill>
              </a:rPr>
              <a:t>Doenças do Trabalho;</a:t>
            </a:r>
          </a:p>
          <a:p>
            <a:pPr marL="457200" indent="-457200" defTabSz="914400">
              <a:lnSpc>
                <a:spcPct val="125000"/>
              </a:lnSpc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pt-BR" altLang="pt-BR" sz="3200" b="1" dirty="0" smtClean="0">
                <a:solidFill>
                  <a:schemeClr val="tx1"/>
                </a:solidFill>
              </a:rPr>
              <a:t>Acidentes Típicos;</a:t>
            </a:r>
          </a:p>
          <a:p>
            <a:pPr marL="457200" indent="-457200" defTabSz="914400">
              <a:lnSpc>
                <a:spcPct val="125000"/>
              </a:lnSpc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pt-BR" altLang="pt-BR" sz="3200" b="1" dirty="0" smtClean="0">
                <a:solidFill>
                  <a:schemeClr val="tx1"/>
                </a:solidFill>
              </a:rPr>
              <a:t>Incapacidade Temporária.</a:t>
            </a:r>
          </a:p>
        </p:txBody>
      </p:sp>
    </p:spTree>
    <p:extLst>
      <p:ext uri="{BB962C8B-B14F-4D97-AF65-F5344CB8AC3E}">
        <p14:creationId xmlns:p14="http://schemas.microsoft.com/office/powerpoint/2010/main" val="4545467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5741390"/>
            <a:ext cx="9144000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defTabSz="914400">
              <a:lnSpc>
                <a:spcPct val="105000"/>
              </a:lnSpc>
            </a:pPr>
            <a:r>
              <a:rPr lang="pt-BR" altLang="pt-BR" sz="16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Em 2014, resultaram em óbito 395 acidentes do trabalho em cada grupo de 100 mil ocorrências. Em 2013, foram 390 óbitos para essa mesma proporção.</a:t>
            </a:r>
            <a:endParaRPr lang="pt-BR" altLang="pt-BR" sz="1600" b="1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836712"/>
            <a:ext cx="9144000" cy="842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defTabSz="914400"/>
            <a:r>
              <a:rPr lang="pt-BR" altLang="pt-BR" sz="24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Indicadores de Acidentes do Trabalho </a:t>
            </a:r>
            <a:r>
              <a:rPr lang="pt-BR" altLang="pt-BR" sz="24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– 2013 x 2014</a:t>
            </a:r>
            <a:endParaRPr lang="pt-BR" altLang="pt-BR" sz="2400" b="1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" y="1749527"/>
            <a:ext cx="8058150" cy="1847850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6837" y="3821658"/>
            <a:ext cx="6410325" cy="169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5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-661" y="908844"/>
            <a:ext cx="9144000" cy="5040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defTabSz="914400">
              <a:defRPr/>
            </a:pPr>
            <a:r>
              <a:rPr lang="pt-BR" altLang="pt-BR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ESTATÍSTICAS DE ACIDENTES DO TRABALHO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0" y="1628800"/>
            <a:ext cx="9144000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000" tIns="108000" rIns="108000" bIns="36000" anchor="t" anchorCtr="0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just" defTabSz="914400">
              <a:defRPr/>
            </a:pPr>
            <a:r>
              <a:rPr lang="pt-BR" altLang="pt-BR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ACIDENTE DO TRABALHO</a:t>
            </a:r>
          </a:p>
          <a:p>
            <a:pPr algn="just" defTabSz="914400">
              <a:defRPr/>
            </a:pPr>
            <a:endParaRPr lang="pt-BR" altLang="pt-BR" sz="28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defTabSz="914400">
              <a:defRPr/>
            </a:pPr>
            <a:r>
              <a:rPr lang="pt-BR" altLang="pt-BR" sz="2800" b="1" dirty="0" smtClean="0">
                <a:solidFill>
                  <a:schemeClr val="tx1"/>
                </a:solidFill>
              </a:rPr>
              <a:t>“É o </a:t>
            </a:r>
            <a:r>
              <a:rPr lang="pt-BR" altLang="pt-BR" sz="2800" b="1" dirty="0">
                <a:solidFill>
                  <a:schemeClr val="tx1"/>
                </a:solidFill>
              </a:rPr>
              <a:t>acidente que ocorre pelo exercício do trabalho a serviço da empresa, ou pelo exercício do trabalho do segurado especial, provocando lesão corporal ou perturbação funcional, de caráter temporário ou </a:t>
            </a:r>
            <a:r>
              <a:rPr lang="pt-BR" altLang="pt-BR" sz="2800" b="1" dirty="0" smtClean="0">
                <a:solidFill>
                  <a:schemeClr val="tx1"/>
                </a:solidFill>
              </a:rPr>
              <a:t>permanente”</a:t>
            </a:r>
          </a:p>
          <a:p>
            <a:pPr algn="r" defTabSz="914400">
              <a:defRPr/>
            </a:pPr>
            <a:r>
              <a:rPr lang="pt-BR" altLang="pt-BR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Art. 19 da Lei nº 8.213/91</a:t>
            </a:r>
            <a:endParaRPr lang="pt-BR" altLang="pt-BR" sz="2400" i="1" dirty="0" smtClean="0">
              <a:solidFill>
                <a:schemeClr val="tx1"/>
              </a:solidFill>
            </a:endParaRPr>
          </a:p>
          <a:p>
            <a:pPr defTabSz="914400">
              <a:defRPr/>
            </a:pPr>
            <a:endParaRPr lang="pt-BR" altLang="pt-BR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4646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0" y="980728"/>
            <a:ext cx="9144000" cy="4454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000" tIns="108000" rIns="108000" bIns="36000" anchor="t" anchorCtr="0"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defTabSz="914400">
              <a:lnSpc>
                <a:spcPct val="125000"/>
              </a:lnSpc>
              <a:spcAft>
                <a:spcPts val="600"/>
              </a:spcAft>
              <a:defRPr/>
            </a:pPr>
            <a:r>
              <a:rPr lang="pt-BR" altLang="pt-BR" sz="3200" b="1" dirty="0" smtClean="0">
                <a:solidFill>
                  <a:schemeClr val="tx1"/>
                </a:solidFill>
              </a:rPr>
              <a:t>Acidentes de trabalho podem gerar danos aos trabalhadores em diferentes graus de consequência:</a:t>
            </a:r>
          </a:p>
          <a:p>
            <a:pPr marL="342900" indent="-342900" algn="just" defTabSz="914400">
              <a:lnSpc>
                <a:spcPct val="125000"/>
              </a:lnSpc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pt-BR" altLang="pt-BR" sz="2800" b="1" dirty="0" smtClean="0">
                <a:solidFill>
                  <a:schemeClr val="tx1"/>
                </a:solidFill>
              </a:rPr>
              <a:t>Afastamento temporário da atividade laboral;</a:t>
            </a:r>
          </a:p>
          <a:p>
            <a:pPr marL="342900" indent="-342900" algn="just" defTabSz="914400">
              <a:lnSpc>
                <a:spcPct val="125000"/>
              </a:lnSpc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pt-BR" altLang="pt-BR" sz="2800" b="1" dirty="0" smtClean="0">
                <a:solidFill>
                  <a:schemeClr val="tx1"/>
                </a:solidFill>
              </a:rPr>
              <a:t>Redução da capacidade para o trabalho;</a:t>
            </a:r>
          </a:p>
          <a:p>
            <a:pPr marL="342900" indent="-342900" algn="just" defTabSz="914400">
              <a:lnSpc>
                <a:spcPct val="125000"/>
              </a:lnSpc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pt-BR" altLang="pt-BR" sz="2800" b="1" dirty="0" smtClean="0">
                <a:solidFill>
                  <a:schemeClr val="tx1"/>
                </a:solidFill>
              </a:rPr>
              <a:t>Invalidez permanente;</a:t>
            </a:r>
          </a:p>
          <a:p>
            <a:pPr marL="342900" indent="-342900" algn="just" defTabSz="914400">
              <a:lnSpc>
                <a:spcPct val="125000"/>
              </a:lnSpc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pt-BR" altLang="pt-BR" sz="2800" b="1" dirty="0" smtClean="0">
                <a:solidFill>
                  <a:schemeClr val="tx1"/>
                </a:solidFill>
              </a:rPr>
              <a:t>Óbito.</a:t>
            </a:r>
            <a:endParaRPr lang="pt-BR" altLang="pt-BR" sz="28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9736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0" y="980728"/>
            <a:ext cx="9144000" cy="4762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000" tIns="108000" rIns="108000" bIns="36000" anchor="t" anchorCtr="0"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just" defTabSz="914400">
              <a:lnSpc>
                <a:spcPct val="125000"/>
              </a:lnSpc>
              <a:spcAft>
                <a:spcPts val="600"/>
              </a:spcAft>
              <a:defRPr/>
            </a:pPr>
            <a:r>
              <a:rPr lang="pt-BR" altLang="pt-BR" sz="3200" b="1" dirty="0" smtClean="0">
                <a:solidFill>
                  <a:schemeClr val="tx1"/>
                </a:solidFill>
              </a:rPr>
              <a:t>São considerados acidentes de trabalho:</a:t>
            </a:r>
          </a:p>
          <a:p>
            <a:pPr marL="342900" indent="-342900" algn="just" defTabSz="914400">
              <a:lnSpc>
                <a:spcPct val="125000"/>
              </a:lnSpc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pt-BR" altLang="pt-BR" sz="2800" b="1" dirty="0" smtClean="0">
                <a:solidFill>
                  <a:schemeClr val="tx1"/>
                </a:solidFill>
              </a:rPr>
              <a:t>Trajeto – Acidentes ocorridos no trajeto entre residência e local de trabalho (ida ou volta);</a:t>
            </a:r>
          </a:p>
          <a:p>
            <a:pPr marL="342900" indent="-342900" algn="just" defTabSz="914400">
              <a:lnSpc>
                <a:spcPct val="125000"/>
              </a:lnSpc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pt-BR" altLang="pt-BR" sz="2800" b="1" dirty="0" smtClean="0">
                <a:solidFill>
                  <a:schemeClr val="tx1"/>
                </a:solidFill>
              </a:rPr>
              <a:t>Típico – Doença profissional desenvolvida pelo exercício do trabalho peculiar a determinada atividade;</a:t>
            </a:r>
          </a:p>
          <a:p>
            <a:pPr marL="342900" indent="-342900" algn="just" defTabSz="914400">
              <a:lnSpc>
                <a:spcPct val="125000"/>
              </a:lnSpc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pt-BR" altLang="pt-BR" sz="2800" b="1" dirty="0" smtClean="0">
                <a:solidFill>
                  <a:schemeClr val="tx1"/>
                </a:solidFill>
              </a:rPr>
              <a:t>Doença do Trabalho – Doença profissional em razão de condições onde o trabalho é realizado.</a:t>
            </a:r>
            <a:endParaRPr lang="pt-BR" altLang="pt-BR" sz="28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7518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0" y="980728"/>
            <a:ext cx="9144000" cy="5685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000" tIns="108000" rIns="108000" bIns="36000" anchor="t" anchorCtr="0"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just" defTabSz="914400">
              <a:lnSpc>
                <a:spcPct val="125000"/>
              </a:lnSpc>
              <a:spcAft>
                <a:spcPts val="600"/>
              </a:spcAft>
              <a:defRPr/>
            </a:pPr>
            <a:r>
              <a:rPr lang="pt-BR" altLang="pt-BR" sz="3200" b="1" dirty="0" smtClean="0">
                <a:solidFill>
                  <a:schemeClr val="tx1"/>
                </a:solidFill>
              </a:rPr>
              <a:t>Quanto à notificação do acidente de trabalho:</a:t>
            </a:r>
          </a:p>
          <a:p>
            <a:pPr marL="342900" indent="-342900" algn="just" defTabSz="914400">
              <a:lnSpc>
                <a:spcPct val="125000"/>
              </a:lnSpc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pt-BR" altLang="pt-BR" sz="2800" b="1" dirty="0" smtClean="0">
                <a:solidFill>
                  <a:schemeClr val="tx1"/>
                </a:solidFill>
              </a:rPr>
              <a:t>Com CAT Registrada – houve registro no INSS da Comunicação de Acidentes do Trabalho;</a:t>
            </a:r>
          </a:p>
          <a:p>
            <a:pPr marL="342900" indent="-342900" algn="just" defTabSz="914400">
              <a:lnSpc>
                <a:spcPct val="125000"/>
              </a:lnSpc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pt-BR" altLang="pt-BR" sz="2800" b="1" dirty="0" smtClean="0">
                <a:solidFill>
                  <a:schemeClr val="tx1"/>
                </a:solidFill>
              </a:rPr>
              <a:t>Sem </a:t>
            </a:r>
            <a:r>
              <a:rPr lang="pt-BR" altLang="pt-BR" sz="2800" b="1" dirty="0">
                <a:solidFill>
                  <a:schemeClr val="tx1"/>
                </a:solidFill>
              </a:rPr>
              <a:t>CAT Registrada</a:t>
            </a:r>
            <a:r>
              <a:rPr lang="pt-BR" altLang="pt-BR" sz="2800" b="1" dirty="0" smtClean="0">
                <a:solidFill>
                  <a:schemeClr val="tx1"/>
                </a:solidFill>
              </a:rPr>
              <a:t> – Acidentes de trabalho identificados por meio de perícia por um dos possíveis nexos:</a:t>
            </a:r>
          </a:p>
          <a:p>
            <a:pPr marL="1085850" lvl="1" indent="-342900" algn="just" defTabSz="914400">
              <a:lnSpc>
                <a:spcPct val="125000"/>
              </a:lnSpc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pt-BR" altLang="pt-BR" sz="2400" b="1" dirty="0">
                <a:solidFill>
                  <a:schemeClr val="tx1"/>
                </a:solidFill>
              </a:rPr>
              <a:t>Nexo Técnico </a:t>
            </a:r>
            <a:r>
              <a:rPr lang="pt-BR" altLang="pt-BR" sz="2400" b="1" dirty="0" smtClean="0">
                <a:solidFill>
                  <a:schemeClr val="tx1"/>
                </a:solidFill>
              </a:rPr>
              <a:t>Profissional/Trabalho;</a:t>
            </a:r>
          </a:p>
          <a:p>
            <a:pPr marL="1085850" lvl="1" indent="-342900" algn="just" defTabSz="914400">
              <a:lnSpc>
                <a:spcPct val="125000"/>
              </a:lnSpc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pt-BR" altLang="pt-BR" sz="2400" b="1" dirty="0">
                <a:solidFill>
                  <a:schemeClr val="tx1"/>
                </a:solidFill>
              </a:rPr>
              <a:t>Nexo Técnico Epidemiológico </a:t>
            </a:r>
            <a:r>
              <a:rPr lang="pt-BR" altLang="pt-BR" sz="2400" b="1" dirty="0" smtClean="0">
                <a:solidFill>
                  <a:schemeClr val="tx1"/>
                </a:solidFill>
              </a:rPr>
              <a:t>Previdenciário (NTEP);</a:t>
            </a:r>
          </a:p>
          <a:p>
            <a:pPr marL="1085850" lvl="1" indent="-342900" algn="just" defTabSz="914400">
              <a:lnSpc>
                <a:spcPct val="125000"/>
              </a:lnSpc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pt-BR" altLang="pt-BR" sz="2400" b="1" dirty="0">
                <a:solidFill>
                  <a:schemeClr val="tx1"/>
                </a:solidFill>
              </a:rPr>
              <a:t>Nexo Técnico por Doença </a:t>
            </a:r>
            <a:r>
              <a:rPr lang="pt-BR" altLang="pt-BR" sz="2400" b="1" dirty="0" smtClean="0">
                <a:solidFill>
                  <a:schemeClr val="tx1"/>
                </a:solidFill>
              </a:rPr>
              <a:t>Equiparada a Acidente de Trabalho.</a:t>
            </a:r>
          </a:p>
        </p:txBody>
      </p:sp>
    </p:spTree>
    <p:extLst>
      <p:ext uri="{BB962C8B-B14F-4D97-AF65-F5344CB8AC3E}">
        <p14:creationId xmlns:p14="http://schemas.microsoft.com/office/powerpoint/2010/main" val="138002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6565" y="5795615"/>
            <a:ext cx="9144000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defTabSz="914400">
              <a:lnSpc>
                <a:spcPct val="105000"/>
              </a:lnSpc>
            </a:pPr>
            <a:r>
              <a:rPr lang="pt-BR" altLang="pt-BR" sz="16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A partir de 2007 passou-se a reconhecer acidentes de trabalho sem CAT registrada por meio do Nexo Técnico. Em 2014 a quantidade total de acidentes de trabalho em termos nominais voltou ao nível de 2010 e é a menor desde 2007.</a:t>
            </a:r>
            <a:endParaRPr lang="pt-BR" altLang="pt-BR" sz="1600" b="1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836712"/>
            <a:ext cx="9144000" cy="842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defTabSz="914400"/>
            <a:r>
              <a:rPr lang="pt-BR" altLang="pt-BR" sz="24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ACIDENTES DO TRABALHO, COM OU SEM CAT E MOTIVO</a:t>
            </a:r>
            <a:endParaRPr lang="pt-BR" altLang="pt-BR" sz="2400" b="1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4450" y="1563613"/>
            <a:ext cx="6515100" cy="4210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5748292"/>
            <a:ext cx="9144000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defTabSz="914400">
              <a:lnSpc>
                <a:spcPct val="105000"/>
              </a:lnSpc>
            </a:pPr>
            <a:r>
              <a:rPr lang="pt-BR" altLang="pt-BR" sz="16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Em </a:t>
            </a:r>
            <a:r>
              <a:rPr lang="pt-BR" altLang="pt-BR" sz="1600" b="1" u="dbl" dirty="0" smtClean="0">
                <a:solidFill>
                  <a:schemeClr val="tx1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termos relativos</a:t>
            </a:r>
            <a:r>
              <a:rPr lang="pt-BR" altLang="pt-BR" sz="1600" b="1" dirty="0" smtClean="0">
                <a:solidFill>
                  <a:schemeClr val="tx1"/>
                </a:solidFill>
                <a:uFill>
                  <a:solidFill>
                    <a:srgbClr val="FF0000"/>
                  </a:solidFill>
                </a:uFill>
                <a:cs typeface="Times New Roman" panose="02020603050405020304" pitchFamily="18" charset="0"/>
              </a:rPr>
              <a:t> </a:t>
            </a:r>
            <a:r>
              <a:rPr lang="pt-BR" altLang="pt-BR" sz="16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à quantidade média anual de </a:t>
            </a:r>
            <a:r>
              <a:rPr lang="pt-BR" altLang="pt-BR" sz="16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contribuintes do RGPS nas categorias de empregados e Contribuintes Individuais, observa-se uma </a:t>
            </a:r>
            <a:r>
              <a:rPr lang="pt-BR" altLang="pt-BR" sz="16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tendência de queda nos acidentes </a:t>
            </a:r>
            <a:r>
              <a:rPr lang="pt-BR" altLang="pt-BR" sz="16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do trabalho a </a:t>
            </a:r>
            <a:r>
              <a:rPr lang="pt-BR" altLang="pt-BR" sz="16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partir de 2008</a:t>
            </a:r>
            <a:endParaRPr lang="pt-BR" altLang="pt-BR" sz="1600" b="1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960" y="1170513"/>
            <a:ext cx="7238080" cy="4516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213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5748292"/>
            <a:ext cx="9144000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defTabSz="914400">
              <a:lnSpc>
                <a:spcPct val="105000"/>
              </a:lnSpc>
            </a:pPr>
            <a:r>
              <a:rPr lang="pt-BR" altLang="pt-BR" sz="16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Considerando apenas os acidentes de trabalho com CAT registrada, a quantidade total vem mantendo uma tendência </a:t>
            </a:r>
            <a:r>
              <a:rPr lang="pt-BR" altLang="pt-BR" sz="16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estável a partir de 2008.</a:t>
            </a:r>
            <a:endParaRPr lang="pt-BR" altLang="pt-BR" sz="1600" b="1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674" y="1174513"/>
            <a:ext cx="7234652" cy="4508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23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sign padrão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sign padrão">
      <a:majorFont>
        <a:latin typeface="Times New Roman"/>
        <a:ea typeface="Arial Unicode MS"/>
        <a:cs typeface="Arial Unicode MS"/>
      </a:majorFont>
      <a:minorFont>
        <a:latin typeface="Times New Roman"/>
        <a:ea typeface="Arial Unicode MS"/>
        <a:cs typeface="Arial Unicode MS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9139</TotalTime>
  <Words>578</Words>
  <Application>Microsoft Office PowerPoint</Application>
  <PresentationFormat>Apresentação na tela (4:3)</PresentationFormat>
  <Paragraphs>54</Paragraphs>
  <Slides>18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18</vt:i4>
      </vt:variant>
    </vt:vector>
  </HeadingPairs>
  <TitlesOfParts>
    <vt:vector size="25" baseType="lpstr">
      <vt:lpstr>Arial Unicode MS</vt:lpstr>
      <vt:lpstr>Arial</vt:lpstr>
      <vt:lpstr>Arial Black</vt:lpstr>
      <vt:lpstr>Calibri</vt:lpstr>
      <vt:lpstr>Times New Roman</vt:lpstr>
      <vt:lpstr>Wingdings</vt:lpstr>
      <vt:lpstr>Design padrão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Emanuel  de Araujo Dantas - MPS</dc:creator>
  <cp:lastModifiedBy>Alexandre Zioli Fernandes - MPS</cp:lastModifiedBy>
  <cp:revision>179</cp:revision>
  <cp:lastPrinted>2016-04-26T19:07:49Z</cp:lastPrinted>
  <dcterms:created xsi:type="dcterms:W3CDTF">1601-01-01T00:00:00Z</dcterms:created>
  <dcterms:modified xsi:type="dcterms:W3CDTF">2016-04-27T15:32:35Z</dcterms:modified>
</cp:coreProperties>
</file>